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542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92ec249af00a8cc4a91#tid=68f6fb577a4d3800093b152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第二册  SJ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96e5034c3?vcp=1&amp;vop=1&amp;pid=42da282d3&amp;color=36,64,97&amp;vtp=1&amp;bt=1&amp;bbb=1"/>
              <p:cNvSpPr/>
              <p:nvPr/>
            </p:nvSpPr>
            <p:spPr>
              <a:xfrm>
                <a:off x="539496" y="260332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[山西太原2024高二期末]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已知甲同学在本次篮球比赛中每次投篮命中的概率均为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2_1#96e5034c3?vcp=1&amp;vop=1&amp;pid=42da282d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3328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23_1#d44565237?vcp=1&amp;vop=1&amp;pid=96e5034c3&amp;color=36,64,97&amp;vtp=1&amp;bbb=1"/>
          <p:cNvSpPr/>
          <p:nvPr/>
        </p:nvSpPr>
        <p:spPr>
          <a:xfrm>
            <a:off x="539496" y="313342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（1）若甲同学投篮4次，求恰好投中2次的概率；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4_1#d44565237?vcp=1&amp;vop=1&amp;pid=96e5034c3&amp;color=36,64,97&amp;vtp=1&amp;bbb=1"/>
              <p:cNvSpPr/>
              <p:nvPr/>
            </p:nvSpPr>
            <p:spPr>
              <a:xfrm>
                <a:off x="539496" y="349791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【解】记“甲同学投篮4次，恰好投中2次”为事件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4_1#d44565237?vcp=1&amp;vop=1&amp;pid=96e5034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7916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a4060ab4d?vcp=1&amp;vop=1&amp;pid=96e5034c3&amp;color=36,64,97&amp;vtp=1&amp;bt=1&amp;bbb=1&amp;hb=1"/>
              <p:cNvSpPr/>
              <p:nvPr/>
            </p:nvSpPr>
            <p:spPr>
              <a:xfrm>
                <a:off x="539496" y="828000"/>
                <a:ext cx="11109960" cy="76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（2）若甲同学在比赛中连续投中2次，就停止投篮，否则他将继续投篮，投篮4次后不管有没有连续投中2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都停止投篮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，求他在比赛中投篮次数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的分布列、数学期望及方差．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5_1#a4060ab4d?vcp=1&amp;vop=1&amp;pid=96e5034c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60730"/>
              </a:xfrm>
              <a:prstGeom prst="rect">
                <a:avLst/>
              </a:prstGeom>
              <a:blipFill>
                <a:blip r:embed="rId3"/>
                <a:stretch>
                  <a:fillRect l="-1317" r="-220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6_1#a4060ab4d?vcp=1&amp;vop=1&amp;pid=96e5034c3&amp;color=36,64,97&amp;vtp=1&amp;bbb=1"/>
              <p:cNvSpPr/>
              <p:nvPr/>
            </p:nvSpPr>
            <p:spPr>
              <a:xfrm>
                <a:off x="539496" y="1599145"/>
                <a:ext cx="11109960" cy="210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的所有可能取值为2，3，4，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6_1#a4060ab4d?vcp=1&amp;vop=1&amp;pid=96e5034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99145"/>
                <a:ext cx="11109960" cy="2106930"/>
              </a:xfrm>
              <a:prstGeom prst="rect">
                <a:avLst/>
              </a:prstGeom>
              <a:blipFill>
                <a:blip r:embed="rId4"/>
                <a:stretch>
                  <a:fillRect l="-1317" b="-6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6_AN.26_2#a4060ab4d?colgroup=5,10,15,15&amp;vcp=1&amp;vop=1&amp;pid=96e5034c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314185"/>
                  </p:ext>
                </p:extLst>
              </p:nvPr>
            </p:nvGraphicFramePr>
            <p:xfrm>
              <a:off x="539496" y="3836631"/>
              <a:ext cx="11073384" cy="100844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27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56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6_AN.26_2#a4060ab4d?colgroup=5,10,15,15&amp;vcp=1&amp;vop=1&amp;pid=96e5034c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1314185"/>
                  </p:ext>
                </p:extLst>
              </p:nvPr>
            </p:nvGraphicFramePr>
            <p:xfrm>
              <a:off x="539496" y="3836631"/>
              <a:ext cx="11073384" cy="100844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278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429" r="-746047" b="-14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56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3958" r="-746047" b="-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3958" r="-301000" b="-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3958" r="-100667" b="-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3958" r="-332" b="-3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6_3#a4060ab4d?vcp=1&amp;vop=1&amp;pid=96e5034c3&amp;color=36,64,97&amp;vtp=1&amp;bbb=1"/>
              <p:cNvSpPr/>
              <p:nvPr/>
            </p:nvSpPr>
            <p:spPr>
              <a:xfrm>
                <a:off x="539496" y="4979631"/>
                <a:ext cx="11109960" cy="10305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27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27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80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27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26_3#a4060ab4d?vcp=1&amp;vop=1&amp;pid=96e5034c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79631"/>
                <a:ext cx="11109960" cy="1030542"/>
              </a:xfrm>
              <a:prstGeom prst="rect">
                <a:avLst/>
              </a:prstGeom>
              <a:blipFill>
                <a:blip r:embed="rId6"/>
                <a:stretch>
                  <a:fillRect l="-1317" b="-71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28d1c23d?vcp=1&amp;pid=8642c991d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7_1#677d32608?vaa=1&amp;vcp=1&amp;vop=1&amp;pid=d28d1c23d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[山东临沂2025高二期末]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的分布列如下，若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27_1#677d32608?vaa=1&amp;vcp=1&amp;vop=1&amp;pid=d28d1c23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C_5_BD.27_2#677d32608?colgroup=5,15,4,10,10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784844"/>
                  </p:ext>
                </p:extLst>
              </p:nvPr>
            </p:nvGraphicFramePr>
            <p:xfrm>
              <a:off x="539496" y="211108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C_5_BD.27_2#677d32608?colgroup=5,15,4,10,10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784844"/>
                  </p:ext>
                </p:extLst>
              </p:nvPr>
            </p:nvGraphicFramePr>
            <p:xfrm>
              <a:off x="539496" y="211108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563" r="-745581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940" t="-1563" r="-166722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4000" t="-1563" r="-100750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73034" r="-74558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940" t="-73034" r="-16672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0553" t="-73034" r="-40351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4000" t="-73034" r="-10075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3117" t="-73034" r="-499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27_3#677d32608.choices?vaa=1&amp;vcp=1&amp;vop=1&amp;pid=d28d1c23d&amp;color=36,64,97&amp;vtp=1&amp;bbb=1"/>
              <p:cNvSpPr/>
              <p:nvPr/>
            </p:nvSpPr>
            <p:spPr>
              <a:xfrm>
                <a:off x="539496" y="317788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27_3#677d32608.choices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7881"/>
                <a:ext cx="11109960" cy="536575"/>
              </a:xfrm>
              <a:prstGeom prst="rect">
                <a:avLst/>
              </a:prstGeom>
              <a:blipFill>
                <a:blip r:embed="rId5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677d32608?vaa=1&amp;vcp=1&amp;vop=1&amp;pid=d28d1c23d&amp;color=36,64,97&amp;vtp=1&amp;bbb=1&amp;hb=1">
                <a:extLst>
                  <a:ext uri="{FF2B5EF4-FFF2-40B4-BE49-F238E27FC236}">
                    <a16:creationId xmlns:a16="http://schemas.microsoft.com/office/drawing/2014/main" id="{9044D8FC-7CBA-C3A0-4125-63C434CB622F}"/>
                  </a:ext>
                </a:extLst>
              </p:cNvPr>
              <p:cNvSpPr/>
              <p:nvPr/>
            </p:nvSpPr>
            <p:spPr>
              <a:xfrm>
                <a:off x="539496" y="1746598"/>
                <a:ext cx="11109960" cy="3130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根据分布列的性质可得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+0+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1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1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1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altLang="zh-CN" sz="1800" b="1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1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8_1#677d32608?vaa=1&amp;vcp=1&amp;vop=1&amp;pid=d28d1c23d&amp;color=36,64,97&amp;vtp=1&amp;bbb=1&amp;hb=1">
                <a:extLst>
                  <a:ext uri="{FF2B5EF4-FFF2-40B4-BE49-F238E27FC236}">
                    <a16:creationId xmlns:a16="http://schemas.microsoft.com/office/drawing/2014/main" id="{9044D8FC-7CBA-C3A0-4125-63C434CB62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6598"/>
                <a:ext cx="11109960" cy="3130550"/>
              </a:xfrm>
              <a:prstGeom prst="rect">
                <a:avLst/>
              </a:prstGeom>
              <a:blipFill>
                <a:blip r:embed="rId2"/>
                <a:stretch>
                  <a:fillRect l="-1317" b="-2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677d32608?vaa=1&amp;vcp=1&amp;vop=1&amp;pid=d28d1c23d&amp;color=36,64,97&amp;vtp=1&amp;bbb=1">
            <a:extLst>
              <a:ext uri="{FF2B5EF4-FFF2-40B4-BE49-F238E27FC236}">
                <a16:creationId xmlns:a16="http://schemas.microsoft.com/office/drawing/2014/main" id="{02CFC171-FDB7-C66F-6EC5-4DAF60181DE6}"/>
              </a:ext>
            </a:extLst>
          </p:cNvPr>
          <p:cNvSpPr/>
          <p:nvPr/>
        </p:nvSpPr>
        <p:spPr>
          <a:xfrm>
            <a:off x="539496" y="48733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4122626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582f64275?vaa=1&amp;vcp=1&amp;vop=1&amp;pid=d28d1c23d&amp;color=36,64,97&amp;vtp=1&amp;bt=1&amp;bbb=1"/>
              <p:cNvSpPr/>
              <p:nvPr/>
            </p:nvSpPr>
            <p:spPr>
              <a:xfrm>
                <a:off x="539496" y="1152067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，相互独立的两个随机变量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的分布列分别如表①和表②所示,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31_1#582f64275?vaa=1&amp;vcp=1&amp;vop=1&amp;pid=d28d1c23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52067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C_5_BD.31_2#582f64275?colgroup=9,18,18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203898"/>
                  </p:ext>
                </p:extLst>
              </p:nvPr>
            </p:nvGraphicFramePr>
            <p:xfrm>
              <a:off x="539496" y="1811388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C_5_BD.31_2#582f64275?colgroup=9,18,18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203898"/>
                  </p:ext>
                </p:extLst>
              </p:nvPr>
            </p:nvGraphicFramePr>
            <p:xfrm>
              <a:off x="539496" y="1811388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38" r="-398356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03125" r="-39835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BD.31_3#582f64275?vaa=1&amp;vcp=1&amp;vop=1&amp;pid=d28d1c23d&amp;color=36,64,97&amp;vtp=1&amp;bbb=1"/>
          <p:cNvSpPr/>
          <p:nvPr/>
        </p:nvSpPr>
        <p:spPr>
          <a:xfrm>
            <a:off x="539496" y="2725788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表①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QC_5_BD.31_4#582f64275?colgroup=8,28,9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792224"/>
                  </p:ext>
                </p:extLst>
              </p:nvPr>
            </p:nvGraphicFramePr>
            <p:xfrm>
              <a:off x="539496" y="3217278"/>
              <a:ext cx="11082528" cy="779654"/>
            </p:xfrm>
            <a:graphic>
              <a:graphicData uri="http://schemas.openxmlformats.org/drawingml/2006/table">
                <a:tbl>
                  <a:tblPr/>
                  <a:tblGrid>
                    <a:gridCol w="2203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65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1-p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QC_5_BD.31_4#582f64275?colgroup=8,28,9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792224"/>
                  </p:ext>
                </p:extLst>
              </p:nvPr>
            </p:nvGraphicFramePr>
            <p:xfrm>
              <a:off x="539496" y="3217278"/>
              <a:ext cx="11082528" cy="779654"/>
            </p:xfrm>
            <a:graphic>
              <a:graphicData uri="http://schemas.openxmlformats.org/drawingml/2006/table">
                <a:tbl>
                  <a:tblPr/>
                  <a:tblGrid>
                    <a:gridCol w="2203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65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6" t="-1538" r="-403039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6" t="-103125" r="-40303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1-p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31_5#582f64275?vaa=1&amp;vcp=1&amp;vop=1&amp;pid=d28d1c23d&amp;color=36,64,97&amp;vtp=1&amp;bbb=1"/>
              <p:cNvSpPr/>
              <p:nvPr/>
            </p:nvSpPr>
            <p:spPr>
              <a:xfrm>
                <a:off x="539496" y="4131678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内逐渐增大时，(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31_5#582f64275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31678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87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31_6#582f64275.choices?vaa=1&amp;vcp=1&amp;vop=1&amp;pid=d28d1c23d&amp;color=36,64,97&amp;vtp=1&amp;bbb=1"/>
              <p:cNvSpPr/>
              <p:nvPr/>
            </p:nvSpPr>
            <p:spPr>
              <a:xfrm>
                <a:off x="539496" y="497178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31_6#582f64275.choices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71783"/>
                <a:ext cx="11109960" cy="770255"/>
              </a:xfrm>
              <a:prstGeom prst="rect">
                <a:avLst/>
              </a:prstGeom>
              <a:blipFill>
                <a:blip r:embed="rId7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582f64275?vaa=1&amp;vcp=1&amp;vop=1&amp;pid=d28d1c23d&amp;color=36,64,97&amp;vtp=1&amp;bt=1&amp;bbb=1&amp;hb=1"/>
              <p:cNvSpPr/>
              <p:nvPr/>
            </p:nvSpPr>
            <p:spPr>
              <a:xfrm>
                <a:off x="539496" y="2262999"/>
                <a:ext cx="11109960" cy="20685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内逐渐增大时，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3_1#582f64275?vaa=1&amp;vcp=1&amp;vop=1&amp;pid=d28d1c2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2999"/>
                <a:ext cx="11109960" cy="2068513"/>
              </a:xfrm>
              <a:prstGeom prst="rect">
                <a:avLst/>
              </a:prstGeom>
              <a:blipFill>
                <a:blip r:embed="rId3"/>
                <a:stretch>
                  <a:fillRect l="-1317" b="-3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4_1#582f64275?vaa=1&amp;vcp=1&amp;vop=1&amp;pid=d28d1c23d&amp;color=36,64,97&amp;vtp=1&amp;bbb=1"/>
          <p:cNvSpPr/>
          <p:nvPr/>
        </p:nvSpPr>
        <p:spPr>
          <a:xfrm>
            <a:off x="539496" y="4332211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a91069afb?vaa=1&amp;vcp=1&amp;vop=1&amp;pid=d28d1c23d&amp;color=36,64,97&amp;vtp=1&amp;bt=1&amp;bbb=1&amp;hb=1"/>
              <p:cNvSpPr/>
              <p:nvPr/>
            </p:nvSpPr>
            <p:spPr>
              <a:xfrm>
                <a:off x="539496" y="104211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的分布列如表所示，随机变量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，下列关于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的表述正确的有(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5_1#a91069afb?vaa=1&amp;vcp=1&amp;vop=1&amp;pid=d28d1c23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2117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C_5_BD.35_2#a91069afb?colgroup=6,13,20,6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1219187"/>
                  </p:ext>
                </p:extLst>
              </p:nvPr>
            </p:nvGraphicFramePr>
            <p:xfrm>
              <a:off x="539496" y="1945149"/>
              <a:ext cx="11082528" cy="846837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3097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58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b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b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C_5_BD.35_2#a91069afb?colgroup=6,13,20,6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1219187"/>
                  </p:ext>
                </p:extLst>
              </p:nvPr>
            </p:nvGraphicFramePr>
            <p:xfrm>
              <a:off x="539496" y="1945149"/>
              <a:ext cx="11082528" cy="846837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309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408" r="-616929" b="-985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95" t="-1408" r="-196780" b="-985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408" r="-32695" b="-985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58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04348" r="-616929" b="-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95" t="-104348" r="-196780" b="-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04348" r="-32695" b="-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6535" t="-104348" r="-787" b="-14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AN.37_1#a91069afb.bracket?vaa=1&amp;vcp=1&amp;vop=1&amp;pid=d28d1c23d&amp;color=36,64,97&amp;vpa=9&amp;vtp=1&amp;bbb=1"/>
          <p:cNvSpPr/>
          <p:nvPr/>
        </p:nvSpPr>
        <p:spPr>
          <a:xfrm>
            <a:off x="4727194" y="1541289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5_3#a91069afb.choices?vaa=1&amp;vcp=1&amp;vop=1&amp;pid=d28d1c23d&amp;color=36,64,97&amp;vtp=1&amp;bbb=1"/>
              <p:cNvSpPr/>
              <p:nvPr/>
            </p:nvSpPr>
            <p:spPr>
              <a:xfrm>
                <a:off x="539496" y="292304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80615" algn="l"/>
                    <a:tab pos="5650230" algn="l"/>
                    <a:tab pos="8932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先减小后增大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先增大后减小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35_3#a91069afb.choices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3049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6_1#a91069afb?vaa=1&amp;vcp=1&amp;vop=1&amp;pid=d28d1c23d&amp;color=36,64,97&amp;vtp=1&amp;bbb=1"/>
              <p:cNvSpPr/>
              <p:nvPr/>
            </p:nvSpPr>
            <p:spPr>
              <a:xfrm>
                <a:off x="539496" y="3287539"/>
                <a:ext cx="11109960" cy="256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−∞,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36_1#a91069afb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7539"/>
                <a:ext cx="11109960" cy="2565400"/>
              </a:xfrm>
              <a:prstGeom prst="rect">
                <a:avLst/>
              </a:prstGeom>
              <a:blipFill>
                <a:blip r:embed="rId6"/>
                <a:stretch>
                  <a:fillRect l="-1317" b="-30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9_1#067c09a4d?vaa=1&amp;vcp=1&amp;vop=1&amp;pid=d28d1c23d&amp;color=36,64,97&amp;vtp=1&amp;bt=1&amp;bbb=1"/>
              <p:cNvSpPr/>
              <p:nvPr/>
            </p:nvSpPr>
            <p:spPr>
              <a:xfrm>
                <a:off x="539496" y="13666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39_1#067c09a4d?vaa=1&amp;vcp=1&amp;vop=1&amp;pid=d28d1c23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663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B_5_BD.39_2#067c09a4d?colgroup=2,5,9,9,9,9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9269014"/>
                  </p:ext>
                </p:extLst>
              </p:nvPr>
            </p:nvGraphicFramePr>
            <p:xfrm>
              <a:off x="539496" y="1867267"/>
              <a:ext cx="11055096" cy="930657"/>
            </p:xfrm>
            <a:graphic>
              <a:graphicData uri="http://schemas.openxmlformats.org/drawingml/2006/table">
                <a:tbl>
                  <a:tblPr/>
                  <a:tblGrid>
                    <a:gridCol w="758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356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B_5_BD.39_2#067c09a4d?colgroup=2,5,9,9,9,9&amp;vaa=1&amp;vcp=1&amp;vop=1&amp;pid=d28d1c23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9269014"/>
                  </p:ext>
                </p:extLst>
              </p:nvPr>
            </p:nvGraphicFramePr>
            <p:xfrm>
              <a:off x="539496" y="1867267"/>
              <a:ext cx="11055096" cy="930657"/>
            </p:xfrm>
            <a:graphic>
              <a:graphicData uri="http://schemas.openxmlformats.org/drawingml/2006/table">
                <a:tbl>
                  <a:tblPr/>
                  <a:tblGrid>
                    <a:gridCol w="758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356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00" t="-1563" r="-1352800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00" t="-73034" r="-135280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617" t="-73034" r="-619574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449" t="-73034" r="-3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449" t="-73034" r="-2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449" t="-73034" r="-1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7260" t="-73034" r="-548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39_3#067c09a4d?vaa=1&amp;vcp=1&amp;vop=1&amp;pid=d28d1c23d&amp;color=36,64,97&amp;vtp=1&amp;bbb=1"/>
              <p:cNvSpPr/>
              <p:nvPr/>
            </p:nvSpPr>
            <p:spPr>
              <a:xfrm>
                <a:off x="539496" y="293406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BD.39_3#067c09a4d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4067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41_1#067c09a4d.blank?vaa=1&amp;vcp=1&amp;vop=1&amp;pid=d28d1c23d&amp;color=36,64,97&amp;vpa=10&amp;vtp=1&amp;bbb=1"/>
          <p:cNvSpPr/>
          <p:nvPr/>
        </p:nvSpPr>
        <p:spPr>
          <a:xfrm>
            <a:off x="4355687" y="2892157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</a:t>
            </a:r>
            <a:endParaRPr lang="en-US" altLang="zh-CN" dirty="0"/>
          </a:p>
        </p:txBody>
      </p:sp>
      <p:sp>
        <p:nvSpPr>
          <p:cNvPr id="6" name="QB_5_AN.42_1#067c09a4d.blank?vaa=1&amp;vcp=1&amp;vop=1&amp;pid=d28d1c23d&amp;color=36,64,97&amp;vpa=11&amp;vtp=1&amp;bbb=1"/>
          <p:cNvSpPr/>
          <p:nvPr/>
        </p:nvSpPr>
        <p:spPr>
          <a:xfrm>
            <a:off x="5610193" y="2892157"/>
            <a:ext cx="7381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536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40_1#067c09a4d?vaa=1&amp;vcp=1&amp;vop=1&amp;pid=d28d1c23d&amp;color=36,64,97&amp;vtp=1&amp;bbb=1"/>
              <p:cNvSpPr/>
              <p:nvPr/>
            </p:nvSpPr>
            <p:spPr>
              <a:xfrm>
                <a:off x="539496" y="3298558"/>
                <a:ext cx="11109960" cy="205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0−16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10−16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20−16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50−16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60−16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=4×384=1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536.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B_5_AS.40_1#067c09a4d?vaa=1&amp;vcp=1&amp;vop=1&amp;pid=d28d1c23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98558"/>
                <a:ext cx="11109960" cy="2057400"/>
              </a:xfrm>
              <a:prstGeom prst="rect">
                <a:avLst/>
              </a:prstGeom>
              <a:blipFill>
                <a:blip r:embed="rId6"/>
                <a:stretch>
                  <a:fillRect l="-1317" b="-14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03eb3d8c7?vcp=1&amp;vop=1&amp;pid=d28d1c23d&amp;color=36,64,97&amp;vtp=1&amp;bt=1&amp;bbb=1&amp;hb=1"/>
          <p:cNvSpPr/>
          <p:nvPr/>
        </p:nvSpPr>
        <p:spPr>
          <a:xfrm>
            <a:off x="539496" y="142210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11.〈要点1,5〉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[黑龙江哈尔滨2024高二月考]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某校为了提高教师身心健康水平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，号召教师利用空闲时间参加阳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光体育活动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．现有4名男教师和2名女教师报名，从中随机选取2人参加．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5_1#eb3b5e90e?vcp=1&amp;vop=1&amp;pid=03eb3d8c7&amp;color=36,64,97&amp;vtp=1&amp;bbb=1"/>
              <p:cNvSpPr/>
              <p:nvPr/>
            </p:nvSpPr>
            <p:spPr>
              <a:xfrm>
                <a:off x="539496" y="224220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（1）记参加活动的女教师人数为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45_1#eb3b5e90e?vcp=1&amp;vop=1&amp;pid=03eb3d8c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220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6_1#eb3b5e90e?vcp=1&amp;vop=1&amp;pid=03eb3d8c7&amp;color=36,64,97&amp;vtp=1&amp;bbb=1"/>
              <p:cNvSpPr/>
              <p:nvPr/>
            </p:nvSpPr>
            <p:spPr>
              <a:xfrm>
                <a:off x="539496" y="2615519"/>
                <a:ext cx="11109960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的所有可能取值为0,1，2.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46_1#eb3b5e90e?vcp=1&amp;vop=1&amp;pid=03eb3d8c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5519"/>
                <a:ext cx="11109960" cy="1306830"/>
              </a:xfrm>
              <a:prstGeom prst="rect">
                <a:avLst/>
              </a:prstGeom>
              <a:blipFill>
                <a:blip r:embed="rId4"/>
                <a:stretch>
                  <a:fillRect l="-1317" b="-11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O_6_AN.46_2#eb3b5e90e?colgroup=5,10,15,15&amp;vcp=1&amp;vop=1&amp;pid=03eb3d8c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2005121"/>
                  </p:ext>
                </p:extLst>
              </p:nvPr>
            </p:nvGraphicFramePr>
            <p:xfrm>
              <a:off x="539496" y="4050619"/>
              <a:ext cx="11073384" cy="9306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O_6_AN.46_2#eb3b5e90e?colgroup=5,10,15,15&amp;vcp=1&amp;vop=1&amp;pid=03eb3d8c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2005121"/>
                  </p:ext>
                </p:extLst>
              </p:nvPr>
            </p:nvGraphicFramePr>
            <p:xfrm>
              <a:off x="539496" y="4050619"/>
              <a:ext cx="11073384" cy="9306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538" r="-746047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4157" r="-74604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4157" r="-301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4157" r="-100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4157" r="-33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6_3#eb3b5e90e?vcp=1&amp;vop=1&amp;pid=03eb3d8c7&amp;color=36,64,97&amp;vtp=1&amp;bbb=1"/>
              <p:cNvSpPr/>
              <p:nvPr/>
            </p:nvSpPr>
            <p:spPr>
              <a:xfrm>
                <a:off x="539496" y="5117419"/>
                <a:ext cx="11109960" cy="4972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6_AN.46_3#eb3b5e90e?vcp=1&amp;vop=1&amp;pid=03eb3d8c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17419"/>
                <a:ext cx="11109960" cy="497205"/>
              </a:xfrm>
              <a:prstGeom prst="rect">
                <a:avLst/>
              </a:prstGeom>
              <a:blipFill>
                <a:blip r:embed="rId6"/>
                <a:stretch>
                  <a:fillRect b="-14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7_1#24765ba3d?vcp=1&amp;vop=1&amp;pid=03eb3d8c7&amp;color=36,64,97&amp;vtp=1&amp;bt=1&amp;bbb=1&amp;hb=1"/>
              <p:cNvSpPr/>
              <p:nvPr/>
            </p:nvSpPr>
            <p:spPr>
              <a:xfrm>
                <a:off x="539496" y="828000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（2）若本次活动有慢跑、游泳、瑜伽3个可选项目，每名女教师从中至多选择参加2个项目，且选择参加1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个或2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个的可能性均为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，每名男教师从中至少选择参加2个项目，且选择参加2个或3个的可能性也均为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，每人每参加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个项目可获得“体育明星”积分3分，选择参加几个项目之间互不影响，记随机选取的2人得分之和为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7_1#24765ba3d?vcp=1&amp;vop=1&amp;pid=03eb3d8c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1262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8_1#24765ba3d?vcp=1&amp;vop=1&amp;pid=03eb3d8c7&amp;color=36,64,97&amp;vtp=1&amp;bbb=1&amp;hb=1"/>
              <p:cNvSpPr/>
              <p:nvPr/>
            </p:nvSpPr>
            <p:spPr>
              <a:xfrm>
                <a:off x="539496" y="2442424"/>
                <a:ext cx="11109960" cy="3224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【解】设1名女教师参加活动可获得的分数为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，1名男教师参加活动可获得的分数为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3,6，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的所有可能取值为6,9，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=9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名女教师参加活动，则有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名男教师参加活动，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2人得分之和的期望为13.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8_1#24765ba3d?vcp=1&amp;vop=1&amp;pid=03eb3d8c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2424"/>
                <a:ext cx="11109960" cy="3224340"/>
              </a:xfrm>
              <a:prstGeom prst="rect">
                <a:avLst/>
              </a:prstGeom>
              <a:blipFill>
                <a:blip r:embed="rId4"/>
                <a:stretch>
                  <a:fillRect l="-1317" r="-549" b="-41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93f54511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393f54511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第8章</a:t>
            </a:r>
            <a:endParaRPr lang="en-US" altLang="zh-CN" sz="5400" dirty="0"/>
          </a:p>
        </p:txBody>
      </p:sp>
      <p:sp>
        <p:nvSpPr>
          <p:cNvPr id="4" name="C_1_BD#393f54511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b211c36aa?vcp=1&amp;vop=1&amp;pid=d28d1c23d&amp;color=36,64,97&amp;vtp=1&amp;bt=1&amp;bbb=1&amp;hb=1"/>
          <p:cNvSpPr/>
          <p:nvPr/>
        </p:nvSpPr>
        <p:spPr>
          <a:xfrm>
            <a:off x="539496" y="223432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已知6名某疾病病毒密切接触者中有1名感染病毒，其余5名健康，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需要通过化验血液来确定感染者.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血液化验结果呈阳性的即为感染者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，呈阴性即为健康.</a:t>
            </a:r>
            <a:endParaRPr lang="en-US" altLang="zh-CN" dirty="0"/>
          </a:p>
        </p:txBody>
      </p:sp>
      <p:sp>
        <p:nvSpPr>
          <p:cNvPr id="3" name="QO_6_BD.50_1#455ec1391?vcp=1&amp;vop=1&amp;pid=b211c36aa&amp;color=36,64,97&amp;vtp=1&amp;bbb=1"/>
          <p:cNvSpPr/>
          <p:nvPr/>
        </p:nvSpPr>
        <p:spPr>
          <a:xfrm>
            <a:off x="539496" y="305443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（1）若从这6名密切接触者中随机抽取3名，求抽到感染者的概率.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1_1#455ec1391?vcp=1&amp;vop=1&amp;pid=b211c36aa&amp;color=36,64,97&amp;vtp=1&amp;bbb=1"/>
              <p:cNvSpPr/>
              <p:nvPr/>
            </p:nvSpPr>
            <p:spPr>
              <a:xfrm>
                <a:off x="539496" y="3427748"/>
                <a:ext cx="11109960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【解】从这6名密切接触者中随机抽取3名，共有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到感染者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，并从余下5名该疾病的病毒密切接触者中，再抽2人，有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抽到感染者的概率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51_1#455ec1391?vcp=1&amp;vop=1&amp;pid=b211c36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7748"/>
                <a:ext cx="11109960" cy="1397000"/>
              </a:xfrm>
              <a:prstGeom prst="rect">
                <a:avLst/>
              </a:prstGeom>
              <a:blipFill>
                <a:blip r:embed="rId3"/>
                <a:stretch>
                  <a:fillRect l="-1317" b="-26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9334b156d?vcp=1&amp;vop=1&amp;pid=b211c36aa&amp;color=36,64,97&amp;vtp=1&amp;bt=1&amp;bbb=1&amp;hb=1"/>
          <p:cNvSpPr/>
          <p:nvPr/>
        </p:nvSpPr>
        <p:spPr>
          <a:xfrm>
            <a:off x="539496" y="1321453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（2）血液化验确定感染者的方法有：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逐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一化验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;分组混合化验：先将血液分成若干组，对组内血液混合化验，若化验结果呈阴性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，则该组血液不含病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毒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,若化验结果呈阳性，则对该组的备份血液逐一化验，直至确定感染者.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3_1#4a3fac804?vcp=1&amp;vop=1&amp;pid=9334b156d&amp;color=36,64,97&amp;vtp=1&amp;bbb=1"/>
              <p:cNvSpPr/>
              <p:nvPr/>
            </p:nvSpPr>
            <p:spPr>
              <a:xfrm>
                <a:off x="539496" y="256637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①若采取逐一化验的方法，求所需化验次数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的数学期望；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53_1#4a3fac804?vcp=1&amp;vop=1&amp;pid=9334b15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637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4_1#4a3fac804?vcp=1&amp;vop=1&amp;pid=9334b156d&amp;color=36,64,97&amp;vtp=1&amp;bbb=1&amp;hb=1"/>
              <p:cNvSpPr/>
              <p:nvPr/>
            </p:nvSpPr>
            <p:spPr>
              <a:xfrm>
                <a:off x="539496" y="2939687"/>
                <a:ext cx="11109960" cy="1079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1，2，3，4，5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=4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=5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54_1#4a3fac804?vcp=1&amp;vop=1&amp;pid=9334b156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9687"/>
                <a:ext cx="11109960" cy="1079500"/>
              </a:xfrm>
              <a:prstGeom prst="rect">
                <a:avLst/>
              </a:prstGeom>
              <a:blipFill>
                <a:blip r:embed="rId4"/>
                <a:stretch>
                  <a:fillRect l="-1317" b="-3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QO_7_AN.54_2#4a3fac804?colgroup=4,8,8,8,8,8&amp;vcp=1&amp;vop=1&amp;pid=9334b156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68091"/>
                  </p:ext>
                </p:extLst>
              </p:nvPr>
            </p:nvGraphicFramePr>
            <p:xfrm>
              <a:off x="539496" y="4133487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QO_7_AN.54_2#4a3fac804?colgroup=4,8,8,8,8,8&amp;vcp=1&amp;vop=1&amp;pid=9334b156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68091"/>
                  </p:ext>
                </p:extLst>
              </p:nvPr>
            </p:nvGraphicFramePr>
            <p:xfrm>
              <a:off x="539496" y="4133487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1563" r="-910000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73034" r="-91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352" t="-73034" r="-4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5352" t="-73034" r="-3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54573" t="-73034" r="-20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5657" t="-73034" r="-10061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55657" t="-73034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54_3#4a3fac804?vcp=1&amp;vop=1&amp;pid=9334b156d&amp;color=36,64,97&amp;vtp=1&amp;bbb=1"/>
              <p:cNvSpPr/>
              <p:nvPr/>
            </p:nvSpPr>
            <p:spPr>
              <a:xfrm>
                <a:off x="539496" y="5200287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54_3#4a3fac804?vcp=1&amp;vop=1&amp;pid=9334b15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00287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5_1#70a1b7696?vcp=1&amp;vop=1&amp;pid=9334b156d&amp;color=36,64,97&amp;vtp=1&amp;bt=1&amp;bbb=1"/>
          <p:cNvSpPr/>
          <p:nvPr/>
        </p:nvSpPr>
        <p:spPr>
          <a:xfrm>
            <a:off x="539496" y="95448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②若采取平均分组混合化验（每组血液份数相同）的方法，依据所需化验次数的期望，选择合理的平均分组方案.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6_1#70a1b7696?vcp=1&amp;vop=1&amp;pid=9334b156d&amp;color=36,64,97&amp;vtp=1&amp;bbb=1&amp;hb=1"/>
              <p:cNvSpPr/>
              <p:nvPr/>
            </p:nvSpPr>
            <p:spPr>
              <a:xfrm>
                <a:off x="539496" y="1328121"/>
                <a:ext cx="11109960" cy="1417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【解】首先考虑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分组，所需化验次数为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2，3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56_1#70a1b7696?vcp=1&amp;vop=1&amp;pid=9334b156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8121"/>
                <a:ext cx="11109960" cy="1417955"/>
              </a:xfrm>
              <a:prstGeom prst="rect">
                <a:avLst/>
              </a:prstGeom>
              <a:blipFill>
                <a:blip r:embed="rId3"/>
                <a:stretch>
                  <a:fillRect l="-1317" b="-99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O_7_AN.56_2#70a1b7696?colgroup=9,18,18&amp;vcp=1&amp;vop=1&amp;pid=9334b156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2539646"/>
                  </p:ext>
                </p:extLst>
              </p:nvPr>
            </p:nvGraphicFramePr>
            <p:xfrm>
              <a:off x="539496" y="2884252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O_7_AN.56_2#70a1b7696?colgroup=9,18,18&amp;vcp=1&amp;vop=1&amp;pid=9334b156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2539646"/>
                  </p:ext>
                </p:extLst>
              </p:nvPr>
            </p:nvGraphicFramePr>
            <p:xfrm>
              <a:off x="539496" y="2884252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63" r="-39835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73034" r="-39835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13" t="-73034" r="-10027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413" t="-73034" r="-275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56_3#70a1b7696?vcp=1&amp;vop=1&amp;pid=9334b156d&amp;color=36,64,97&amp;vtp=1&amp;bbb=1"/>
              <p:cNvSpPr/>
              <p:nvPr/>
            </p:nvSpPr>
            <p:spPr>
              <a:xfrm>
                <a:off x="539496" y="3951052"/>
                <a:ext cx="11109960" cy="2062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考虑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2,2,2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分组，所需化验次数为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的可能取值是2，3，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𝛿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𝛿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𝛿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56_3#70a1b7696?vcp=1&amp;vop=1&amp;pid=9334b15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51052"/>
                <a:ext cx="11109960" cy="2062671"/>
              </a:xfrm>
              <a:prstGeom prst="rect">
                <a:avLst/>
              </a:prstGeom>
              <a:blipFill>
                <a:blip r:embed="rId5"/>
                <a:stretch>
                  <a:fillRect l="-1317" b="-38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56_4#70a1b7696?vcp=1&amp;vop=1&amp;pid=9334b156d&amp;color=36,64,97&amp;mp=1&amp;vtp=1&amp;bt=1&amp;bbb=1"/>
              <p:cNvSpPr/>
              <p:nvPr/>
            </p:nvSpPr>
            <p:spPr>
              <a:xfrm>
                <a:off x="539496" y="206354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56_4#70a1b7696?vcp=1&amp;vop=1&amp;pid=9334b156d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354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QO_7_AN.56_5#70a1b7696?colgroup=9,18,18&amp;vcp=1&amp;vop=1&amp;pid=9334b156d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3661572"/>
                  </p:ext>
                </p:extLst>
              </p:nvPr>
            </p:nvGraphicFramePr>
            <p:xfrm>
              <a:off x="539496" y="2551480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QO_7_AN.56_5#70a1b7696?colgroup=9,18,18&amp;vcp=1&amp;vop=1&amp;pid=9334b156d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33661572"/>
                  </p:ext>
                </p:extLst>
              </p:nvPr>
            </p:nvGraphicFramePr>
            <p:xfrm>
              <a:off x="539496" y="2551480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38" r="-39835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74157" r="-39835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13" t="-74157" r="-100275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413" t="-74157" r="-275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6_6#70a1b7696?vcp=1&amp;vop=1&amp;pid=9334b156d&amp;color=36,64,97&amp;mp=1&amp;vtp=1&amp;bbb=1"/>
              <p:cNvSpPr/>
              <p:nvPr/>
            </p:nvSpPr>
            <p:spPr>
              <a:xfrm>
                <a:off x="539496" y="361828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𝛿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𝛿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2,2,2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3,3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分组进行化验均可.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56_6#70a1b7696?vcp=1&amp;vop=1&amp;pid=9334b156d&amp;color=36,64,97&amp;mp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18280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9d7250bf?vcp=1&amp;pid=8642c991d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57_1#90fac1bb4?vaa=1&amp;vcp=1&amp;vop=1&amp;pid=b9d7250bf&amp;color=36,64,97&amp;vtp=1&amp;bbb=1"/>
              <p:cNvSpPr/>
              <p:nvPr/>
            </p:nvSpPr>
            <p:spPr>
              <a:xfrm>
                <a:off x="539496" y="1202396"/>
                <a:ext cx="11109960" cy="4880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［中国科学技术大学强基计划］将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个球装进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个盒子，</a:t>
                </a:r>
                <a:r>
                  <a:rPr lang="en-US" altLang="zh-CN" sz="1800" b="0" i="0" spc="-5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则装有球的盒子的个数的期望是</a:t>
                </a:r>
                <a:r>
                  <a:rPr lang="en-US" altLang="zh-CN" sz="1800" i="0" spc="-5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5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spc="-5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spc="-5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5_BD.57_1#90fac1bb4?vaa=1&amp;vcp=1&amp;vop=1&amp;pid=b9d7250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488061"/>
              </a:xfrm>
              <a:prstGeom prst="rect">
                <a:avLst/>
              </a:prstGeom>
              <a:blipFill>
                <a:blip r:embed="rId3"/>
                <a:stretch>
                  <a:fillRect l="-1317" b="-2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59_1#90fac1bb4.blank?vaa=1&amp;vcp=1&amp;vop=1&amp;pid=b9d7250bf&amp;color=36,64,97&amp;vpa=12&amp;vtp=1&amp;bbb=1&amp;rh=34.83"/>
              <p:cNvSpPr/>
              <p:nvPr/>
            </p:nvSpPr>
            <p:spPr>
              <a:xfrm>
                <a:off x="9359582" y="1185060"/>
                <a:ext cx="1721485" cy="442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pc="-5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pc="-5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spc="-50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spc="-5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 spc="-5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b="0" i="1" spc="-5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 spc="-5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 spc="-5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pc="-5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59_1#90fac1bb4.blank?vaa=1&amp;vcp=1&amp;vop=1&amp;pid=b9d7250bf&amp;color=36,64,97&amp;vpa=12&amp;vtp=1&amp;bbb=1&amp;rh=34.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582" y="1185060"/>
                <a:ext cx="1721485" cy="442341"/>
              </a:xfrm>
              <a:prstGeom prst="rect">
                <a:avLst/>
              </a:prstGeom>
              <a:blipFill>
                <a:blip r:embed="rId4"/>
                <a:stretch>
                  <a:fillRect b="-13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8_1#90fac1bb4?vaa=1&amp;vcp=1&amp;vop=1&amp;pid=b9d7250bf&amp;color=36,64,97&amp;vtp=1&amp;bbb=1&amp;hb=1"/>
              <p:cNvSpPr/>
              <p:nvPr/>
            </p:nvSpPr>
            <p:spPr>
              <a:xfrm>
                <a:off x="539496" y="1701823"/>
                <a:ext cx="11109960" cy="2409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时，表示第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个盒子中有球；当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，表示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个盒子中没有球，则装有球的盒子个数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个盒子无球的概率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个盒子有球的概率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即装有球的盒子的个数的期望是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58_1#90fac1bb4?vaa=1&amp;vcp=1&amp;vop=1&amp;pid=b9d7250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1823"/>
                <a:ext cx="11109960" cy="2409317"/>
              </a:xfrm>
              <a:prstGeom prst="rect">
                <a:avLst/>
              </a:prstGeom>
              <a:blipFill>
                <a:blip r:embed="rId5"/>
                <a:stretch>
                  <a:fillRect l="-1317" b="-3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3a17e6ce.fixed?vcp=1&amp;pid=393f5451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3a17e6ce.fixed?vcp=1&amp;pid=393f54511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c3a17e6ce.fixed?vcp=1&amp;pid=393f54511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642c991d.fixed?vcp=1&amp;pid=c3a17e6c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8642c991d.fixed?vcp=1&amp;pid=c3a17e6ce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8.2.2</a:t>
            </a:r>
            <a:endParaRPr lang="en-US" altLang="zh-CN" sz="4900" dirty="0"/>
          </a:p>
        </p:txBody>
      </p:sp>
      <p:sp>
        <p:nvSpPr>
          <p:cNvPr id="4" name="C_3_BD#8642c991d.fixed?vcp=1&amp;pid=c3a17e6ce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离散型随机变量的数字特征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2da282d3?vcp=1&amp;pid=8642c991d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762281b4a?vaa=1&amp;vcp=1&amp;vop=1&amp;pid=42da282d3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的分布列如下表（其中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为常数）,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则下列计算结果错误的是(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762281b4a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5_BD.1_2#762281b4a?colgroup=5,11,5,11,11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5922043"/>
                  </p:ext>
                </p:extLst>
              </p:nvPr>
            </p:nvGraphicFramePr>
            <p:xfrm>
              <a:off x="539496" y="1693886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5_BD.1_2#762281b4a?colgroup=5,11,5,11,11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5922043"/>
                  </p:ext>
                </p:extLst>
              </p:nvPr>
            </p:nvGraphicFramePr>
            <p:xfrm>
              <a:off x="539496" y="1693886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r="-6861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t="-101563" r="-6861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6590" t="-101563" r="-42073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5_AN.3_1#762281b4a.bracket?vaa=1&amp;vcp=1&amp;vop=1&amp;pid=42da282d3&amp;color=36,64,97&amp;vpa=1&amp;vtp=1&amp;bbb=1"/>
          <p:cNvSpPr/>
          <p:nvPr/>
        </p:nvSpPr>
        <p:spPr>
          <a:xfrm>
            <a:off x="10232835" y="1286978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3#762281b4a.choices?vaa=1&amp;vcp=1&amp;vop=1&amp;pid=42da282d3&amp;color=36,64,97&amp;vtp=1&amp;bbb=1"/>
              <p:cNvSpPr/>
              <p:nvPr/>
            </p:nvSpPr>
            <p:spPr>
              <a:xfrm>
                <a:off x="539496" y="260828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69515" algn="l"/>
                    <a:tab pos="5688330" algn="l"/>
                    <a:tab pos="84880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3#762281b4a.choices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8286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2_1#762281b4a?vaa=1&amp;vcp=1&amp;vop=1&amp;pid=42da282d3&amp;color=36,64,97&amp;vtp=1&amp;bbb=1&amp;hb=1"/>
              <p:cNvSpPr/>
              <p:nvPr/>
            </p:nvSpPr>
            <p:spPr>
              <a:xfrm>
                <a:off x="539496" y="2972776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+0.4+0.1=1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，故A错误；由分布列知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=0.2+0.3=0.5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=0×0.2+1×0.3+2×0.4+3×0.1=1.4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=(0−1.4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×0.2+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1−1.4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2−1.4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3−1.4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×0.1=0.84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AS.2_1#762281b4a?vaa=1&amp;vcp=1&amp;vop=1&amp;pid=42da282d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2776"/>
                <a:ext cx="11109960" cy="1191959"/>
              </a:xfrm>
              <a:prstGeom prst="rect">
                <a:avLst/>
              </a:prstGeom>
              <a:blipFill>
                <a:blip r:embed="rId6"/>
                <a:stretch>
                  <a:fillRect l="-1317" r="-82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a04e6d91c?vaa=1&amp;vcp=1&amp;vop=1&amp;pid=42da282d3&amp;color=36,64,97&amp;vtp=1&amp;bt=1&amp;bbb=1"/>
              <p:cNvSpPr/>
              <p:nvPr/>
            </p:nvSpPr>
            <p:spPr>
              <a:xfrm>
                <a:off x="539496" y="1219027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a04e6d91c?vaa=1&amp;vcp=1&amp;vop=1&amp;pid=42da282d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19027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5_BD.5_2#a04e6d91c?colgroup=4,16,16,8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4279488"/>
                  </p:ext>
                </p:extLst>
              </p:nvPr>
            </p:nvGraphicFramePr>
            <p:xfrm>
              <a:off x="539496" y="1878348"/>
              <a:ext cx="11091672" cy="92786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5_BD.5_2#a04e6d91c?colgroup=4,16,16,8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4279488"/>
                  </p:ext>
                </p:extLst>
              </p:nvPr>
            </p:nvGraphicFramePr>
            <p:xfrm>
              <a:off x="539496" y="1878348"/>
              <a:ext cx="11091672" cy="92786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9" t="-1563" r="-917877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397" t="-1563" r="-15007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9" t="-73034" r="-91787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397" t="-73034" r="-15007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397" t="-73034" r="-5007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6881" t="-73034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3#a04e6d91c?vaa=1&amp;vcp=1&amp;vop=1&amp;pid=42da282d3&amp;color=36,64,97&amp;vtp=1&amp;bbb=1"/>
              <p:cNvSpPr/>
              <p:nvPr/>
            </p:nvSpPr>
            <p:spPr>
              <a:xfrm>
                <a:off x="539496" y="294514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5_3#a04e6d91c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5148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7_1#a04e6d91c.bracket?vaa=1&amp;vcp=1&amp;vop=1&amp;pid=42da282d3&amp;color=36,64,97&amp;vpa=2&amp;vtp=1"/>
          <p:cNvSpPr/>
          <p:nvPr/>
        </p:nvSpPr>
        <p:spPr>
          <a:xfrm>
            <a:off x="2777490" y="302871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5_4#a04e6d91c.choices?vaa=1&amp;vcp=1&amp;vop=1&amp;pid=42da282d3&amp;color=36,64,97&amp;vtp=1&amp;bbb=1"/>
              <p:cNvSpPr/>
              <p:nvPr/>
            </p:nvSpPr>
            <p:spPr>
              <a:xfrm>
                <a:off x="539496" y="3309638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99715" algn="l"/>
                    <a:tab pos="5662930" algn="l"/>
                    <a:tab pos="84372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5_4#a04e6d91c.choices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9638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_1#a04e6d91c?vaa=1&amp;vcp=1&amp;vop=1&amp;pid=42da282d3&amp;color=36,64,97&amp;vtp=1&amp;bbb=1"/>
              <p:cNvSpPr/>
              <p:nvPr/>
            </p:nvSpPr>
            <p:spPr>
              <a:xfrm>
                <a:off x="539496" y="3855547"/>
                <a:ext cx="11109960" cy="1894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𝑋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C_5_AS.6_1#a04e6d91c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55547"/>
                <a:ext cx="11109960" cy="1894459"/>
              </a:xfrm>
              <a:prstGeom prst="rect">
                <a:avLst/>
              </a:prstGeom>
              <a:blipFill>
                <a:blip r:embed="rId7"/>
                <a:stretch>
                  <a:fillRect l="-1317" b="-4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_1#c2193ecce?vaa=1&amp;vcp=1&amp;vop=1&amp;pid=42da282d3&amp;color=36,64,97&amp;vtp=1&amp;bt=1&amp;bbb=1"/>
              <p:cNvSpPr/>
              <p:nvPr/>
            </p:nvSpPr>
            <p:spPr>
              <a:xfrm>
                <a:off x="539496" y="297937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9_1#c2193ecce?vaa=1&amp;vcp=1&amp;vop=1&amp;pid=42da282d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937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1_1#c2193ecce.blank?vaa=1&amp;vcp=1&amp;vop=1&amp;pid=42da282d3&amp;color=36,64,97&amp;vpa=3&amp;vtp=1&amp;bbb=1"/>
          <p:cNvSpPr/>
          <p:nvPr/>
        </p:nvSpPr>
        <p:spPr>
          <a:xfrm>
            <a:off x="8735472" y="2937465"/>
            <a:ext cx="4524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0.7</a:t>
            </a:r>
            <a:endParaRPr lang="en-US" altLang="zh-CN" dirty="0"/>
          </a:p>
        </p:txBody>
      </p:sp>
      <p:sp>
        <p:nvSpPr>
          <p:cNvPr id="4" name="QB_5_AN.12_1#c2193ecce.blank?vaa=1&amp;vcp=1&amp;vop=1&amp;pid=42da282d3&amp;color=36,64,97&amp;vpa=4&amp;vtp=1&amp;bbb=1"/>
          <p:cNvSpPr/>
          <p:nvPr/>
        </p:nvSpPr>
        <p:spPr>
          <a:xfrm>
            <a:off x="9999504" y="2937465"/>
            <a:ext cx="5667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0.21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0_1#c2193ecce?vaa=1&amp;vcp=1&amp;vop=1&amp;pid=42da282d3&amp;color=36,64,97&amp;vtp=1&amp;bbb=1&amp;hb=1"/>
              <p:cNvSpPr/>
              <p:nvPr/>
            </p:nvSpPr>
            <p:spPr>
              <a:xfrm>
                <a:off x="539496" y="334996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=0.7×0.3=0.21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10_1#c2193ecce?vaa=1&amp;vcp=1&amp;vop=1&amp;pid=42da282d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9960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4_1#ca6d53db1?vaa=1&amp;vcp=1&amp;vop=1&amp;pid=42da282d3&amp;color=36,64,97&amp;vtp=1&amp;bt=1&amp;bbb=1"/>
              <p:cNvSpPr/>
              <p:nvPr/>
            </p:nvSpPr>
            <p:spPr>
              <a:xfrm>
                <a:off x="539496" y="114190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[天津河东区2024月考]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4_1#ca6d53db1?vaa=1&amp;vcp=1&amp;vop=1&amp;pid=42da282d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190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B_5_BD.14_2#ca6d53db1?colgroup=5,15,4,15,4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0024482"/>
                  </p:ext>
                </p:extLst>
              </p:nvPr>
            </p:nvGraphicFramePr>
            <p:xfrm>
              <a:off x="539496" y="1629841"/>
              <a:ext cx="11055096" cy="927863"/>
            </p:xfrm>
            <a:graphic>
              <a:graphicData uri="http://schemas.openxmlformats.org/drawingml/2006/table">
                <a:tbl>
                  <a:tblPr/>
                  <a:tblGrid>
                    <a:gridCol w="1316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B_5_BD.14_2#ca6d53db1?colgroup=5,15,4,15,4&amp;vaa=1&amp;vcp=1&amp;vop=1&amp;pid=42da282d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0024482"/>
                  </p:ext>
                </p:extLst>
              </p:nvPr>
            </p:nvGraphicFramePr>
            <p:xfrm>
              <a:off x="539496" y="1629841"/>
              <a:ext cx="11055096" cy="927863"/>
            </p:xfrm>
            <a:graphic>
              <a:graphicData uri="http://schemas.openxmlformats.org/drawingml/2006/table">
                <a:tbl>
                  <a:tblPr/>
                  <a:tblGrid>
                    <a:gridCol w="1316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1563" r="-740741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73034" r="-74074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167" t="-73034" r="-166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2626" t="-73034" r="-40505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8605" t="-73034" r="-3322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16667" t="-73034" r="-1010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14_3#ca6d53db1?vaa=1&amp;vcp=1&amp;vop=1&amp;pid=42da282d3&amp;color=36,64,97&amp;vtp=1&amp;bbb=1"/>
              <p:cNvSpPr/>
              <p:nvPr/>
            </p:nvSpPr>
            <p:spPr>
              <a:xfrm>
                <a:off x="539496" y="2696641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B_5_BD.14_3#ca6d53db1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6641"/>
                <a:ext cx="11109960" cy="525907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16_1#ca6d53db1.blank?vaa=1&amp;vcp=1&amp;vop=1&amp;pid=42da282d3&amp;color=36,64,97&amp;vpa=5&amp;vtp=1&amp;bbb=1&amp;rh=30.5"/>
              <p:cNvSpPr/>
              <p:nvPr/>
            </p:nvSpPr>
            <p:spPr>
              <a:xfrm>
                <a:off x="3424999" y="2717786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16_1#ca6d53db1.blank?vaa=1&amp;vcp=1&amp;vop=1&amp;pid=42da282d3&amp;color=36,64,97&amp;vpa=5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999" y="2717786"/>
                <a:ext cx="214313" cy="387350"/>
              </a:xfrm>
              <a:prstGeom prst="rect">
                <a:avLst/>
              </a:prstGeom>
              <a:blipFill>
                <a:blip r:embed="rId6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15_1#ca6d53db1?vaa=1&amp;vcp=1&amp;vop=1&amp;pid=42da282d3&amp;color=36,64,97&amp;vtp=1&amp;bbb=1"/>
              <p:cNvSpPr/>
              <p:nvPr/>
            </p:nvSpPr>
            <p:spPr>
              <a:xfrm>
                <a:off x="539496" y="3233660"/>
                <a:ext cx="11109960" cy="2646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依题意有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1×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+3×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B_5_AS.15_1#ca6d53db1?vaa=1&amp;vcp=1&amp;vop=1&amp;pid=42da282d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3660"/>
                <a:ext cx="11109960" cy="2646807"/>
              </a:xfrm>
              <a:prstGeom prst="rect">
                <a:avLst/>
              </a:prstGeom>
              <a:blipFill>
                <a:blip r:embed="rId7"/>
                <a:stretch>
                  <a:fillRect l="-1317" b="-2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8_1#38b192f85?vaa=1&amp;vcp=1&amp;vop=1&amp;pid=42da282d3&amp;color=36,64,97&amp;vtp=1&amp;bt=1&amp;bbb=1"/>
              <p:cNvSpPr/>
              <p:nvPr/>
            </p:nvSpPr>
            <p:spPr>
              <a:xfrm>
                <a:off x="539496" y="2752711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发生的概率为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在一次试验中发生的次数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的方差的最大值为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8_1#38b192f85?vaa=1&amp;vcp=1&amp;vop=1&amp;pid=42da282d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2711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7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0_1#38b192f85.blank?vaa=1&amp;vcp=1&amp;vop=1&amp;pid=42da282d3&amp;color=36,64,97&amp;vpa=6&amp;vtp=1&amp;bbb=1&amp;rh=30.5"/>
              <p:cNvSpPr/>
              <p:nvPr/>
            </p:nvSpPr>
            <p:spPr>
              <a:xfrm>
                <a:off x="10819130" y="2817862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0_1#38b192f85.blank?vaa=1&amp;vcp=1&amp;vop=1&amp;pid=42da282d3&amp;color=36,64,97&amp;vpa=6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9130" y="2817862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9_1#38b192f85?vaa=1&amp;vcp=1&amp;vop=1&amp;pid=42da282d3&amp;color=36,64,97&amp;vtp=1&amp;bbb=1&amp;hb=1"/>
              <p:cNvSpPr/>
              <p:nvPr/>
            </p:nvSpPr>
            <p:spPr>
              <a:xfrm>
                <a:off x="539496" y="3271761"/>
                <a:ext cx="11109960" cy="10271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在一次试验中发生的次数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服从两点分布，故方差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时，方差取得最大值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9_1#38b192f85?vaa=1&amp;vcp=1&amp;vop=1&amp;pid=42da282d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1761"/>
                <a:ext cx="11109960" cy="1027113"/>
              </a:xfrm>
              <a:prstGeom prst="rect">
                <a:avLst/>
              </a:prstGeom>
              <a:blipFill>
                <a:blip r:embed="rId5"/>
                <a:stretch>
                  <a:fillRect l="-1317" r="-494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2093</Words>
  <Application>Microsoft Office PowerPoint</Application>
  <PresentationFormat>宽屏</PresentationFormat>
  <Paragraphs>275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2025-10-21T08:55:17Z</dcterms:created>
  <dcterms:modified xsi:type="dcterms:W3CDTF">2025-10-21T09:06:31Z</dcterms:modified>
  <cp:category/>
  <cp:contentStatus/>
</cp:coreProperties>
</file>